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4" r:id="rId4"/>
    <p:sldId id="286" r:id="rId5"/>
    <p:sldId id="285" r:id="rId6"/>
    <p:sldId id="287" r:id="rId7"/>
    <p:sldId id="288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10" autoAdjust="0"/>
  </p:normalViewPr>
  <p:slideViewPr>
    <p:cSldViewPr>
      <p:cViewPr varScale="1">
        <p:scale>
          <a:sx n="55" d="100"/>
          <a:sy n="55" d="100"/>
        </p:scale>
        <p:origin x="1528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DBD361-7315-4B46-AF1A-FFE68C4770FC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8BCE191-5955-4C49-98EE-48C0CF7EAD36}">
      <dgm:prSet phldrT="[Text]"/>
      <dgm:spPr/>
      <dgm:t>
        <a:bodyPr/>
        <a:lstStyle/>
        <a:p>
          <a:r>
            <a:rPr lang="en-US" b="1" dirty="0">
              <a:solidFill>
                <a:schemeClr val="accent2"/>
              </a:solidFill>
              <a:latin typeface="Book Antiqua" panose="02040602050305030304" pitchFamily="18" charset="0"/>
            </a:rPr>
            <a:t>Art for stimulation</a:t>
          </a:r>
        </a:p>
      </dgm:t>
    </dgm:pt>
    <dgm:pt modelId="{D0A0CE1F-DE5C-48A8-A7B0-DE8F3EE78AD5}" type="parTrans" cxnId="{2A6CF4AD-A566-4F93-A21C-8A6B47BFC545}">
      <dgm:prSet/>
      <dgm:spPr/>
      <dgm:t>
        <a:bodyPr/>
        <a:lstStyle/>
        <a:p>
          <a:endParaRPr lang="en-US"/>
        </a:p>
      </dgm:t>
    </dgm:pt>
    <dgm:pt modelId="{6218A697-2B56-485C-8B9C-D36A0E96298D}" type="sibTrans" cxnId="{2A6CF4AD-A566-4F93-A21C-8A6B47BFC545}">
      <dgm:prSet/>
      <dgm:spPr/>
      <dgm:t>
        <a:bodyPr/>
        <a:lstStyle/>
        <a:p>
          <a:endParaRPr lang="en-US"/>
        </a:p>
      </dgm:t>
    </dgm:pt>
    <dgm:pt modelId="{E91B18FF-B6B3-48E2-A3A0-4F07D2126BAD}">
      <dgm:prSet phldrT="[Text]"/>
      <dgm:spPr/>
      <dgm:t>
        <a:bodyPr/>
        <a:lstStyle/>
        <a:p>
          <a:r>
            <a:rPr lang="en-US" b="1" dirty="0">
              <a:solidFill>
                <a:schemeClr val="accent4"/>
              </a:solidFill>
              <a:latin typeface="Book Antiqua" panose="02040602050305030304" pitchFamily="18" charset="0"/>
            </a:rPr>
            <a:t>Art for competences</a:t>
          </a:r>
        </a:p>
      </dgm:t>
    </dgm:pt>
    <dgm:pt modelId="{D6EB97CB-C61C-43A0-9802-027779AF7497}" type="parTrans" cxnId="{EB8DB24B-B654-43B9-9471-0CB694627A89}">
      <dgm:prSet/>
      <dgm:spPr/>
      <dgm:t>
        <a:bodyPr/>
        <a:lstStyle/>
        <a:p>
          <a:endParaRPr lang="en-US"/>
        </a:p>
      </dgm:t>
    </dgm:pt>
    <dgm:pt modelId="{FC329319-2236-4A0E-95F3-92FEECFFFB7D}" type="sibTrans" cxnId="{EB8DB24B-B654-43B9-9471-0CB694627A89}">
      <dgm:prSet/>
      <dgm:spPr/>
      <dgm:t>
        <a:bodyPr/>
        <a:lstStyle/>
        <a:p>
          <a:endParaRPr lang="en-US"/>
        </a:p>
      </dgm:t>
    </dgm:pt>
    <dgm:pt modelId="{6DC1DE58-0162-4F44-B3CA-CDD075FD937F}">
      <dgm:prSet phldrT="[Text]"/>
      <dgm:spPr/>
      <dgm:t>
        <a:bodyPr/>
        <a:lstStyle/>
        <a:p>
          <a:r>
            <a:rPr lang="en-US" b="1" dirty="0">
              <a:solidFill>
                <a:schemeClr val="accent6"/>
              </a:solidFill>
              <a:latin typeface="Book Antiqua" panose="02040602050305030304" pitchFamily="18" charset="0"/>
            </a:rPr>
            <a:t>Art for critical thinking</a:t>
          </a:r>
        </a:p>
      </dgm:t>
    </dgm:pt>
    <dgm:pt modelId="{3DECFEED-38C7-424F-8541-64EDA8A84AC3}" type="parTrans" cxnId="{04EFCECE-68F0-4709-9A67-0629D6EE0FEA}">
      <dgm:prSet/>
      <dgm:spPr/>
      <dgm:t>
        <a:bodyPr/>
        <a:lstStyle/>
        <a:p>
          <a:endParaRPr lang="en-US"/>
        </a:p>
      </dgm:t>
    </dgm:pt>
    <dgm:pt modelId="{E10E139B-C976-4A15-B694-3C07A6F13D9D}" type="sibTrans" cxnId="{04EFCECE-68F0-4709-9A67-0629D6EE0FEA}">
      <dgm:prSet/>
      <dgm:spPr/>
      <dgm:t>
        <a:bodyPr/>
        <a:lstStyle/>
        <a:p>
          <a:endParaRPr lang="en-US"/>
        </a:p>
      </dgm:t>
    </dgm:pt>
    <dgm:pt modelId="{C2C70098-3EC0-475E-8D6B-536B47A1A2FB}" type="pres">
      <dgm:prSet presAssocID="{4CDBD361-7315-4B46-AF1A-FFE68C4770FC}" presName="rootnode" presStyleCnt="0">
        <dgm:presLayoutVars>
          <dgm:chMax/>
          <dgm:chPref/>
          <dgm:dir/>
          <dgm:animLvl val="lvl"/>
        </dgm:presLayoutVars>
      </dgm:prSet>
      <dgm:spPr/>
    </dgm:pt>
    <dgm:pt modelId="{07D51519-E496-4D1C-BBD6-F0B11779CDD3}" type="pres">
      <dgm:prSet presAssocID="{A8BCE191-5955-4C49-98EE-48C0CF7EAD36}" presName="composite" presStyleCnt="0"/>
      <dgm:spPr/>
    </dgm:pt>
    <dgm:pt modelId="{63E606C7-1E63-42D9-99AE-3ECC5C661B62}" type="pres">
      <dgm:prSet presAssocID="{A8BCE191-5955-4C49-98EE-48C0CF7EAD36}" presName="LShape" presStyleLbl="alignNode1" presStyleIdx="0" presStyleCnt="5"/>
      <dgm:spPr/>
    </dgm:pt>
    <dgm:pt modelId="{561FDDF7-C1EC-4FE7-BA79-65855717AB44}" type="pres">
      <dgm:prSet presAssocID="{A8BCE191-5955-4C49-98EE-48C0CF7EAD3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41850E1-BFF5-4971-8C26-2A65AB0C46F3}" type="pres">
      <dgm:prSet presAssocID="{A8BCE191-5955-4C49-98EE-48C0CF7EAD36}" presName="Triangle" presStyleLbl="alignNode1" presStyleIdx="1" presStyleCnt="5"/>
      <dgm:spPr/>
    </dgm:pt>
    <dgm:pt modelId="{56D1110F-CC82-40EC-B07F-89649742F236}" type="pres">
      <dgm:prSet presAssocID="{6218A697-2B56-485C-8B9C-D36A0E96298D}" presName="sibTrans" presStyleCnt="0"/>
      <dgm:spPr/>
    </dgm:pt>
    <dgm:pt modelId="{341C3127-7401-4B43-821A-2AA9A91211F2}" type="pres">
      <dgm:prSet presAssocID="{6218A697-2B56-485C-8B9C-D36A0E96298D}" presName="space" presStyleCnt="0"/>
      <dgm:spPr/>
    </dgm:pt>
    <dgm:pt modelId="{B9522BD0-CB7A-4FB2-84FA-9A84591C8398}" type="pres">
      <dgm:prSet presAssocID="{E91B18FF-B6B3-48E2-A3A0-4F07D2126BAD}" presName="composite" presStyleCnt="0"/>
      <dgm:spPr/>
    </dgm:pt>
    <dgm:pt modelId="{4585598F-7567-416F-87EC-284B6C4B907F}" type="pres">
      <dgm:prSet presAssocID="{E91B18FF-B6B3-48E2-A3A0-4F07D2126BAD}" presName="LShape" presStyleLbl="alignNode1" presStyleIdx="2" presStyleCnt="5"/>
      <dgm:spPr/>
    </dgm:pt>
    <dgm:pt modelId="{4C4F82C6-75D4-4AD9-B61B-18D10A3B25DE}" type="pres">
      <dgm:prSet presAssocID="{E91B18FF-B6B3-48E2-A3A0-4F07D2126BAD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4D2EF2B-40D2-4DDF-81AE-4F135148773F}" type="pres">
      <dgm:prSet presAssocID="{E91B18FF-B6B3-48E2-A3A0-4F07D2126BAD}" presName="Triangle" presStyleLbl="alignNode1" presStyleIdx="3" presStyleCnt="5"/>
      <dgm:spPr/>
    </dgm:pt>
    <dgm:pt modelId="{E7C403B9-C192-44A2-8D87-15DE1C915E1B}" type="pres">
      <dgm:prSet presAssocID="{FC329319-2236-4A0E-95F3-92FEECFFFB7D}" presName="sibTrans" presStyleCnt="0"/>
      <dgm:spPr/>
    </dgm:pt>
    <dgm:pt modelId="{CD7D5755-733F-46E5-AC21-616FD4A31AEE}" type="pres">
      <dgm:prSet presAssocID="{FC329319-2236-4A0E-95F3-92FEECFFFB7D}" presName="space" presStyleCnt="0"/>
      <dgm:spPr/>
    </dgm:pt>
    <dgm:pt modelId="{F90E3318-7BBD-44FC-8224-C66080E81536}" type="pres">
      <dgm:prSet presAssocID="{6DC1DE58-0162-4F44-B3CA-CDD075FD937F}" presName="composite" presStyleCnt="0"/>
      <dgm:spPr/>
    </dgm:pt>
    <dgm:pt modelId="{0C026F12-E8E6-4DCE-8BF1-110A0E414BC0}" type="pres">
      <dgm:prSet presAssocID="{6DC1DE58-0162-4F44-B3CA-CDD075FD937F}" presName="LShape" presStyleLbl="alignNode1" presStyleIdx="4" presStyleCnt="5"/>
      <dgm:spPr/>
    </dgm:pt>
    <dgm:pt modelId="{00715E8F-E8D2-4450-9325-B1FEC97CA3D7}" type="pres">
      <dgm:prSet presAssocID="{6DC1DE58-0162-4F44-B3CA-CDD075FD937F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6EC770D-42E8-4646-8707-3197FA76E34B}" type="presOf" srcId="{A8BCE191-5955-4C49-98EE-48C0CF7EAD36}" destId="{561FDDF7-C1EC-4FE7-BA79-65855717AB44}" srcOrd="0" destOrd="0" presId="urn:microsoft.com/office/officeart/2009/3/layout/StepUpProcess"/>
    <dgm:cxn modelId="{08B6B71B-B8DF-45F1-85EE-5356D5CB7B72}" type="presOf" srcId="{E91B18FF-B6B3-48E2-A3A0-4F07D2126BAD}" destId="{4C4F82C6-75D4-4AD9-B61B-18D10A3B25DE}" srcOrd="0" destOrd="0" presId="urn:microsoft.com/office/officeart/2009/3/layout/StepUpProcess"/>
    <dgm:cxn modelId="{0D195023-6FEC-469B-88C9-D01BE0992D6A}" type="presOf" srcId="{6DC1DE58-0162-4F44-B3CA-CDD075FD937F}" destId="{00715E8F-E8D2-4450-9325-B1FEC97CA3D7}" srcOrd="0" destOrd="0" presId="urn:microsoft.com/office/officeart/2009/3/layout/StepUpProcess"/>
    <dgm:cxn modelId="{EB8DB24B-B654-43B9-9471-0CB694627A89}" srcId="{4CDBD361-7315-4B46-AF1A-FFE68C4770FC}" destId="{E91B18FF-B6B3-48E2-A3A0-4F07D2126BAD}" srcOrd="1" destOrd="0" parTransId="{D6EB97CB-C61C-43A0-9802-027779AF7497}" sibTransId="{FC329319-2236-4A0E-95F3-92FEECFFFB7D}"/>
    <dgm:cxn modelId="{2A6CF4AD-A566-4F93-A21C-8A6B47BFC545}" srcId="{4CDBD361-7315-4B46-AF1A-FFE68C4770FC}" destId="{A8BCE191-5955-4C49-98EE-48C0CF7EAD36}" srcOrd="0" destOrd="0" parTransId="{D0A0CE1F-DE5C-48A8-A7B0-DE8F3EE78AD5}" sibTransId="{6218A697-2B56-485C-8B9C-D36A0E96298D}"/>
    <dgm:cxn modelId="{04EFCECE-68F0-4709-9A67-0629D6EE0FEA}" srcId="{4CDBD361-7315-4B46-AF1A-FFE68C4770FC}" destId="{6DC1DE58-0162-4F44-B3CA-CDD075FD937F}" srcOrd="2" destOrd="0" parTransId="{3DECFEED-38C7-424F-8541-64EDA8A84AC3}" sibTransId="{E10E139B-C976-4A15-B694-3C07A6F13D9D}"/>
    <dgm:cxn modelId="{5A8255E8-A1B5-4323-8B8D-9D4852E2A0EC}" type="presOf" srcId="{4CDBD361-7315-4B46-AF1A-FFE68C4770FC}" destId="{C2C70098-3EC0-475E-8D6B-536B47A1A2FB}" srcOrd="0" destOrd="0" presId="urn:microsoft.com/office/officeart/2009/3/layout/StepUpProcess"/>
    <dgm:cxn modelId="{2CA2B0AA-5CF6-4CD9-845F-320A15A2A8DA}" type="presParOf" srcId="{C2C70098-3EC0-475E-8D6B-536B47A1A2FB}" destId="{07D51519-E496-4D1C-BBD6-F0B11779CDD3}" srcOrd="0" destOrd="0" presId="urn:microsoft.com/office/officeart/2009/3/layout/StepUpProcess"/>
    <dgm:cxn modelId="{93EE3719-35BA-49CA-B9E9-C3F61CE2FF3F}" type="presParOf" srcId="{07D51519-E496-4D1C-BBD6-F0B11779CDD3}" destId="{63E606C7-1E63-42D9-99AE-3ECC5C661B62}" srcOrd="0" destOrd="0" presId="urn:microsoft.com/office/officeart/2009/3/layout/StepUpProcess"/>
    <dgm:cxn modelId="{B9414DD1-AB70-4E65-8D52-F583C4E5E03B}" type="presParOf" srcId="{07D51519-E496-4D1C-BBD6-F0B11779CDD3}" destId="{561FDDF7-C1EC-4FE7-BA79-65855717AB44}" srcOrd="1" destOrd="0" presId="urn:microsoft.com/office/officeart/2009/3/layout/StepUpProcess"/>
    <dgm:cxn modelId="{153CAA80-D8C2-41FC-A009-9AA67B4FC407}" type="presParOf" srcId="{07D51519-E496-4D1C-BBD6-F0B11779CDD3}" destId="{141850E1-BFF5-4971-8C26-2A65AB0C46F3}" srcOrd="2" destOrd="0" presId="urn:microsoft.com/office/officeart/2009/3/layout/StepUpProcess"/>
    <dgm:cxn modelId="{CA87A7C8-6EA0-4157-BE19-9221041898C1}" type="presParOf" srcId="{C2C70098-3EC0-475E-8D6B-536B47A1A2FB}" destId="{56D1110F-CC82-40EC-B07F-89649742F236}" srcOrd="1" destOrd="0" presId="urn:microsoft.com/office/officeart/2009/3/layout/StepUpProcess"/>
    <dgm:cxn modelId="{BF159D9A-AEAF-4FEA-9D32-970CFF5F8286}" type="presParOf" srcId="{56D1110F-CC82-40EC-B07F-89649742F236}" destId="{341C3127-7401-4B43-821A-2AA9A91211F2}" srcOrd="0" destOrd="0" presId="urn:microsoft.com/office/officeart/2009/3/layout/StepUpProcess"/>
    <dgm:cxn modelId="{10A1C8CC-AAED-4076-ACC0-026944ED24DD}" type="presParOf" srcId="{C2C70098-3EC0-475E-8D6B-536B47A1A2FB}" destId="{B9522BD0-CB7A-4FB2-84FA-9A84591C8398}" srcOrd="2" destOrd="0" presId="urn:microsoft.com/office/officeart/2009/3/layout/StepUpProcess"/>
    <dgm:cxn modelId="{424A76EC-5642-4B45-81F0-745D603BC2F7}" type="presParOf" srcId="{B9522BD0-CB7A-4FB2-84FA-9A84591C8398}" destId="{4585598F-7567-416F-87EC-284B6C4B907F}" srcOrd="0" destOrd="0" presId="urn:microsoft.com/office/officeart/2009/3/layout/StepUpProcess"/>
    <dgm:cxn modelId="{D11095DE-B370-496F-8FA9-D7B7E84C917C}" type="presParOf" srcId="{B9522BD0-CB7A-4FB2-84FA-9A84591C8398}" destId="{4C4F82C6-75D4-4AD9-B61B-18D10A3B25DE}" srcOrd="1" destOrd="0" presId="urn:microsoft.com/office/officeart/2009/3/layout/StepUpProcess"/>
    <dgm:cxn modelId="{119767D4-9BA9-47E3-A174-C822701EA555}" type="presParOf" srcId="{B9522BD0-CB7A-4FB2-84FA-9A84591C8398}" destId="{E4D2EF2B-40D2-4DDF-81AE-4F135148773F}" srcOrd="2" destOrd="0" presId="urn:microsoft.com/office/officeart/2009/3/layout/StepUpProcess"/>
    <dgm:cxn modelId="{1B6EFBF3-08D1-4708-BBC9-7399A38172D1}" type="presParOf" srcId="{C2C70098-3EC0-475E-8D6B-536B47A1A2FB}" destId="{E7C403B9-C192-44A2-8D87-15DE1C915E1B}" srcOrd="3" destOrd="0" presId="urn:microsoft.com/office/officeart/2009/3/layout/StepUpProcess"/>
    <dgm:cxn modelId="{85C1FB8E-5E4C-4F5D-8372-83D1C238F59E}" type="presParOf" srcId="{E7C403B9-C192-44A2-8D87-15DE1C915E1B}" destId="{CD7D5755-733F-46E5-AC21-616FD4A31AEE}" srcOrd="0" destOrd="0" presId="urn:microsoft.com/office/officeart/2009/3/layout/StepUpProcess"/>
    <dgm:cxn modelId="{B7CE8F9B-3CDC-417B-BE47-A6B916EC03B3}" type="presParOf" srcId="{C2C70098-3EC0-475E-8D6B-536B47A1A2FB}" destId="{F90E3318-7BBD-44FC-8224-C66080E81536}" srcOrd="4" destOrd="0" presId="urn:microsoft.com/office/officeart/2009/3/layout/StepUpProcess"/>
    <dgm:cxn modelId="{0E54DFA5-3DE0-4DA5-846C-9EF83118029F}" type="presParOf" srcId="{F90E3318-7BBD-44FC-8224-C66080E81536}" destId="{0C026F12-E8E6-4DCE-8BF1-110A0E414BC0}" srcOrd="0" destOrd="0" presId="urn:microsoft.com/office/officeart/2009/3/layout/StepUpProcess"/>
    <dgm:cxn modelId="{AB53C2F6-C37E-4A05-B84B-42A97D71F52B}" type="presParOf" srcId="{F90E3318-7BBD-44FC-8224-C66080E81536}" destId="{00715E8F-E8D2-4450-9325-B1FEC97CA3D7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E606C7-1E63-42D9-99AE-3ECC5C661B62}">
      <dsp:nvSpPr>
        <dsp:cNvPr id="0" name=""/>
        <dsp:cNvSpPr/>
      </dsp:nvSpPr>
      <dsp:spPr>
        <a:xfrm rot="5400000">
          <a:off x="380755" y="1327890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1FDDF7-C1EC-4FE7-BA79-65855717AB44}">
      <dsp:nvSpPr>
        <dsp:cNvPr id="0" name=""/>
        <dsp:cNvSpPr/>
      </dsp:nvSpPr>
      <dsp:spPr>
        <a:xfrm>
          <a:off x="190544" y="1894416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accent2"/>
              </a:solidFill>
              <a:latin typeface="Book Antiqua" panose="02040602050305030304" pitchFamily="18" charset="0"/>
            </a:rPr>
            <a:t>Art for stimulation</a:t>
          </a:r>
        </a:p>
      </dsp:txBody>
      <dsp:txXfrm>
        <a:off x="190544" y="1894416"/>
        <a:ext cx="1711813" cy="1500505"/>
      </dsp:txXfrm>
    </dsp:sp>
    <dsp:sp modelId="{141850E1-BFF5-4971-8C26-2A65AB0C46F3}">
      <dsp:nvSpPr>
        <dsp:cNvPr id="0" name=""/>
        <dsp:cNvSpPr/>
      </dsp:nvSpPr>
      <dsp:spPr>
        <a:xfrm>
          <a:off x="1579374" y="1188296"/>
          <a:ext cx="322983" cy="322983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85598F-7567-416F-87EC-284B6C4B907F}">
      <dsp:nvSpPr>
        <dsp:cNvPr id="0" name=""/>
        <dsp:cNvSpPr/>
      </dsp:nvSpPr>
      <dsp:spPr>
        <a:xfrm rot="5400000">
          <a:off x="2476349" y="809333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4F82C6-75D4-4AD9-B61B-18D10A3B25DE}">
      <dsp:nvSpPr>
        <dsp:cNvPr id="0" name=""/>
        <dsp:cNvSpPr/>
      </dsp:nvSpPr>
      <dsp:spPr>
        <a:xfrm>
          <a:off x="2286138" y="1375860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accent4"/>
              </a:solidFill>
              <a:latin typeface="Book Antiqua" panose="02040602050305030304" pitchFamily="18" charset="0"/>
            </a:rPr>
            <a:t>Art for competences</a:t>
          </a:r>
        </a:p>
      </dsp:txBody>
      <dsp:txXfrm>
        <a:off x="2286138" y="1375860"/>
        <a:ext cx="1711813" cy="1500505"/>
      </dsp:txXfrm>
    </dsp:sp>
    <dsp:sp modelId="{E4D2EF2B-40D2-4DDF-81AE-4F135148773F}">
      <dsp:nvSpPr>
        <dsp:cNvPr id="0" name=""/>
        <dsp:cNvSpPr/>
      </dsp:nvSpPr>
      <dsp:spPr>
        <a:xfrm>
          <a:off x="3674968" y="669740"/>
          <a:ext cx="322983" cy="322983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026F12-E8E6-4DCE-8BF1-110A0E414BC0}">
      <dsp:nvSpPr>
        <dsp:cNvPr id="0" name=""/>
        <dsp:cNvSpPr/>
      </dsp:nvSpPr>
      <dsp:spPr>
        <a:xfrm rot="5400000">
          <a:off x="4571943" y="290776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715E8F-E8D2-4450-9325-B1FEC97CA3D7}">
      <dsp:nvSpPr>
        <dsp:cNvPr id="0" name=""/>
        <dsp:cNvSpPr/>
      </dsp:nvSpPr>
      <dsp:spPr>
        <a:xfrm>
          <a:off x="4381732" y="857303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accent6"/>
              </a:solidFill>
              <a:latin typeface="Book Antiqua" panose="02040602050305030304" pitchFamily="18" charset="0"/>
            </a:rPr>
            <a:t>Art for critical thinking</a:t>
          </a:r>
        </a:p>
      </dsp:txBody>
      <dsp:txXfrm>
        <a:off x="4381732" y="857303"/>
        <a:ext cx="1711813" cy="1500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AE7E5-9030-493A-99AB-D77C83D079EA}" type="datetimeFigureOut">
              <a:rPr lang="el-GR" smtClean="0"/>
              <a:t>29/4/2022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AE811-7F2B-45E2-9F7C-28DA16109D6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750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3AE811-7F2B-45E2-9F7C-28DA16109D61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49898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dirty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dirty="0"/>
              <a:t>Δεύτερου επιπέδου</a:t>
            </a:r>
          </a:p>
          <a:p>
            <a:pPr lvl="2"/>
            <a:r>
              <a:rPr lang="el-GR" dirty="0"/>
              <a:t>Τρίτου επιπέδου</a:t>
            </a:r>
          </a:p>
          <a:p>
            <a:pPr lvl="3"/>
            <a:r>
              <a:rPr lang="el-GR" dirty="0"/>
              <a:t>Τέταρτου επιπέδου</a:t>
            </a:r>
          </a:p>
          <a:p>
            <a:pPr lvl="4"/>
            <a:r>
              <a:rPr lang="el-GR" dirty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Kakouris</a:t>
            </a:r>
            <a:r>
              <a:rPr lang="en-US" dirty="0"/>
              <a:t>: What is knowledge management?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443616"/>
            <a:ext cx="9144000" cy="12553"/>
          </a:xfrm>
          <a:prstGeom prst="line">
            <a:avLst/>
          </a:prstGeom>
          <a:ln w="50800" cmpd="thickThin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49219" y="0"/>
            <a:ext cx="1374781" cy="138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50796"/>
            <a:ext cx="1057275" cy="1068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2C2DD1-7CA6-4418-AE10-D7A99C272CE7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114800" y="85237"/>
            <a:ext cx="4953000" cy="1291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4145340"/>
            <a:ext cx="8839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Alexandros </a:t>
            </a:r>
            <a:r>
              <a:rPr lang="en-US" sz="2400" b="1" dirty="0" err="1">
                <a:latin typeface="Book Antiqua" panose="02040602050305030304" pitchFamily="18" charset="0"/>
              </a:rPr>
              <a:t>Kakouris</a:t>
            </a:r>
            <a:r>
              <a:rPr lang="en-US" sz="2400" b="1" dirty="0">
                <a:latin typeface="Book Antiqua" panose="02040602050305030304" pitchFamily="18" charset="0"/>
              </a:rPr>
              <a:t>,</a:t>
            </a:r>
            <a:r>
              <a:rPr lang="el-GR" sz="2400" b="1" dirty="0">
                <a:latin typeface="Book Antiqua" panose="02040602050305030304" pitchFamily="18" charset="0"/>
              </a:rPr>
              <a:t> </a:t>
            </a:r>
            <a:r>
              <a:rPr lang="en-US" sz="2400" b="1" dirty="0">
                <a:latin typeface="Book Antiqua" panose="02040602050305030304" pitchFamily="18" charset="0"/>
              </a:rPr>
              <a:t>MSc, PhD, PhD </a:t>
            </a:r>
            <a:endParaRPr lang="el-GR" sz="2400" b="1" dirty="0">
              <a:latin typeface="Book Antiqua" panose="02040602050305030304" pitchFamily="18" charset="0"/>
            </a:endParaRPr>
          </a:p>
          <a:p>
            <a:pPr algn="ctr"/>
            <a:r>
              <a:rPr lang="en-US" sz="2400" i="1" dirty="0">
                <a:latin typeface="Book Antiqua" panose="02040602050305030304" pitchFamily="18" charset="0"/>
              </a:rPr>
              <a:t>Assistant Professor</a:t>
            </a:r>
            <a:r>
              <a:rPr lang="en-US" sz="2400" dirty="0">
                <a:latin typeface="Book Antiqua" panose="02040602050305030304" pitchFamily="18" charset="0"/>
              </a:rPr>
              <a:t>, </a:t>
            </a:r>
          </a:p>
          <a:p>
            <a:pPr algn="ctr"/>
            <a:r>
              <a:rPr lang="en-US" sz="2400" dirty="0">
                <a:latin typeface="Book Antiqua" panose="02040602050305030304" pitchFamily="18" charset="0"/>
              </a:rPr>
              <a:t>Department of Management Science &amp; Technology, University of Peloponnese, &amp; Hellenic Open University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47909" y="609153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2022</a:t>
            </a:r>
            <a:endParaRPr lang="el-GR" sz="2400" b="1" dirty="0"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1" y="28194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Teaching entrepreneurship through the arts </a:t>
            </a:r>
            <a:endParaRPr lang="el-GR" sz="3600" b="1" i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52400" y="1600200"/>
            <a:ext cx="9559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Use of novels in entrepreneurship education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70529" y="2293203"/>
            <a:ext cx="4054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The anarchist banker (1922)</a:t>
            </a:r>
          </a:p>
          <a:p>
            <a:pPr algn="ctr"/>
            <a:r>
              <a:rPr lang="en-US" sz="2400" dirty="0">
                <a:latin typeface="Book Antiqua" panose="02040602050305030304" pitchFamily="18" charset="0"/>
              </a:rPr>
              <a:t>of Fernando Pessoa</a:t>
            </a:r>
          </a:p>
        </p:txBody>
      </p:sp>
      <p:sp>
        <p:nvSpPr>
          <p:cNvPr id="9" name="Oval 8"/>
          <p:cNvSpPr/>
          <p:nvPr/>
        </p:nvSpPr>
        <p:spPr>
          <a:xfrm>
            <a:off x="3886200" y="3276600"/>
            <a:ext cx="4038600" cy="2286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Critical reflection on the human interaction</a:t>
            </a:r>
          </a:p>
        </p:txBody>
      </p:sp>
      <p:sp>
        <p:nvSpPr>
          <p:cNvPr id="6" name="Oval 5"/>
          <p:cNvSpPr/>
          <p:nvPr/>
        </p:nvSpPr>
        <p:spPr>
          <a:xfrm>
            <a:off x="4038600" y="5715000"/>
            <a:ext cx="40386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Individualism / collectivism</a:t>
            </a:r>
          </a:p>
        </p:txBody>
      </p:sp>
      <p:pic>
        <p:nvPicPr>
          <p:cNvPr id="1026" name="Picture 2" descr="https://www.guernicaeditions.com/assets/book_covers/9781771833325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24" y="2300460"/>
            <a:ext cx="2558176" cy="421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2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1126" y="1487269"/>
            <a:ext cx="4673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Use of art in teaching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86200" y="1905000"/>
            <a:ext cx="1510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Remarks: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94046426"/>
              </p:ext>
            </p:extLst>
          </p:nvPr>
        </p:nvGraphicFramePr>
        <p:xfrm>
          <a:off x="1524000" y="2870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55057" y="4038600"/>
            <a:ext cx="1345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1</a:t>
            </a:r>
            <a:r>
              <a:rPr lang="en-US" sz="2400" b="1" baseline="30000" dirty="0">
                <a:solidFill>
                  <a:schemeClr val="accent2"/>
                </a:solidFill>
                <a:latin typeface="Book Antiqua" panose="02040602050305030304" pitchFamily="18" charset="0"/>
              </a:rPr>
              <a:t>st</a:t>
            </a:r>
            <a:r>
              <a:rPr lang="en-US" sz="24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 Level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2457" y="350520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4"/>
                </a:solidFill>
                <a:latin typeface="Book Antiqua" panose="02040602050305030304" pitchFamily="18" charset="0"/>
              </a:rPr>
              <a:t>2</a:t>
            </a:r>
            <a:r>
              <a:rPr lang="en-US" sz="2400" b="1" baseline="30000" dirty="0">
                <a:solidFill>
                  <a:schemeClr val="accent4"/>
                </a:solidFill>
                <a:latin typeface="Book Antiqua" panose="02040602050305030304" pitchFamily="18" charset="0"/>
              </a:rPr>
              <a:t>nd</a:t>
            </a:r>
            <a:r>
              <a:rPr lang="en-US" sz="2400" b="1" dirty="0">
                <a:solidFill>
                  <a:schemeClr val="accent4"/>
                </a:solidFill>
                <a:latin typeface="Book Antiqua" panose="02040602050305030304" pitchFamily="18" charset="0"/>
              </a:rPr>
              <a:t>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8457" y="3043535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/>
                </a:solidFill>
                <a:latin typeface="Book Antiqua" panose="02040602050305030304" pitchFamily="18" charset="0"/>
              </a:rPr>
              <a:t>3</a:t>
            </a:r>
            <a:r>
              <a:rPr lang="en-US" sz="2400" b="1" baseline="30000" dirty="0">
                <a:solidFill>
                  <a:schemeClr val="accent6"/>
                </a:solidFill>
                <a:latin typeface="Book Antiqua" panose="02040602050305030304" pitchFamily="18" charset="0"/>
              </a:rPr>
              <a:t>rd</a:t>
            </a:r>
            <a:r>
              <a:rPr lang="en-US" sz="2400" b="1" dirty="0">
                <a:solidFill>
                  <a:schemeClr val="accent6"/>
                </a:solidFill>
                <a:latin typeface="Book Antiqua" panose="02040602050305030304" pitchFamily="18" charset="0"/>
              </a:rPr>
              <a:t> Level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55600" y="2281535"/>
            <a:ext cx="1849400" cy="992832"/>
          </a:xfrm>
          <a:prstGeom prst="wedgeRoundRectCallout">
            <a:avLst>
              <a:gd name="adj1" fmla="val 59893"/>
              <a:gd name="adj2" fmla="val 129748"/>
              <a:gd name="adj3" fmla="val 16667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Art induces thinking and emotions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1981200" y="2281535"/>
            <a:ext cx="1600200" cy="992832"/>
          </a:xfrm>
          <a:prstGeom prst="wedgeRoundRectCallout">
            <a:avLst>
              <a:gd name="adj1" fmla="val -27182"/>
              <a:gd name="adj2" fmla="val 128286"/>
              <a:gd name="adj3" fmla="val 16667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Art shapes the climate of the class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202028" y="5941368"/>
            <a:ext cx="2161399" cy="840432"/>
          </a:xfrm>
          <a:prstGeom prst="wedgeRoundRectCallout">
            <a:avLst>
              <a:gd name="adj1" fmla="val 43560"/>
              <a:gd name="adj2" fmla="val -91129"/>
              <a:gd name="adj3" fmla="val 16667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Popular art is appropriate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2565455" y="5941368"/>
            <a:ext cx="2082745" cy="842664"/>
          </a:xfrm>
          <a:prstGeom prst="wedgeRoundRectCallout">
            <a:avLst>
              <a:gd name="adj1" fmla="val 28445"/>
              <a:gd name="adj2" fmla="val -148319"/>
              <a:gd name="adj3" fmla="val 16667"/>
            </a:avLst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Book Antiqua" panose="02040602050305030304" pitchFamily="18" charset="0"/>
              </a:rPr>
              <a:t>All kinds of art are appropriate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3694771" y="2362200"/>
            <a:ext cx="2652886" cy="692360"/>
          </a:xfrm>
          <a:prstGeom prst="wedgeRoundRectCallout">
            <a:avLst>
              <a:gd name="adj1" fmla="val 7519"/>
              <a:gd name="adj2" fmla="val 116638"/>
              <a:gd name="adj3" fmla="val 16667"/>
            </a:avLst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Book Antiqua" panose="02040602050305030304" pitchFamily="18" charset="0"/>
              </a:rPr>
              <a:t>Pieces connected to content &amp; concepts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152400" y="3583634"/>
            <a:ext cx="1295400" cy="1371598"/>
          </a:xfrm>
          <a:prstGeom prst="wedgeRoundRectCallout">
            <a:avLst>
              <a:gd name="adj1" fmla="val 69045"/>
              <a:gd name="adj2" fmla="val -2263"/>
              <a:gd name="adj3" fmla="val 16667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Simple &amp; subject oriented</a:t>
            </a:r>
          </a:p>
        </p:txBody>
      </p:sp>
      <p:sp>
        <p:nvSpPr>
          <p:cNvPr id="16" name="Rounded Rectangular Callout 15"/>
          <p:cNvSpPr/>
          <p:nvPr/>
        </p:nvSpPr>
        <p:spPr>
          <a:xfrm>
            <a:off x="152400" y="5105400"/>
            <a:ext cx="1169572" cy="611832"/>
          </a:xfrm>
          <a:prstGeom prst="wedgeRoundRectCallout">
            <a:avLst>
              <a:gd name="adj1" fmla="val 60272"/>
              <a:gd name="adj2" fmla="val -21771"/>
              <a:gd name="adj3" fmla="val 16667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entertainment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4724400" y="5638800"/>
            <a:ext cx="1922162" cy="1143000"/>
          </a:xfrm>
          <a:prstGeom prst="wedgeRoundRectCallout">
            <a:avLst>
              <a:gd name="adj1" fmla="val -48652"/>
              <a:gd name="adj2" fmla="val -99362"/>
              <a:gd name="adj3" fmla="val 16667"/>
            </a:avLst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Book Antiqua" panose="02040602050305030304" pitchFamily="18" charset="0"/>
              </a:rPr>
              <a:t>Closed-ended meanings are expected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6587915" y="2286000"/>
            <a:ext cx="2403685" cy="692360"/>
          </a:xfrm>
          <a:prstGeom prst="wedgeRoundRectCallout">
            <a:avLst>
              <a:gd name="adj1" fmla="val 943"/>
              <a:gd name="adj2" fmla="val 102468"/>
              <a:gd name="adj3" fmla="val 16667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latin typeface="Book Antiqua" panose="02040602050305030304" pitchFamily="18" charset="0"/>
              </a:rPr>
              <a:t>Only masterpieces</a:t>
            </a:r>
          </a:p>
        </p:txBody>
      </p:sp>
      <p:sp>
        <p:nvSpPr>
          <p:cNvPr id="19" name="Rounded Rectangular Callout 18"/>
          <p:cNvSpPr/>
          <p:nvPr/>
        </p:nvSpPr>
        <p:spPr>
          <a:xfrm>
            <a:off x="7260772" y="3962400"/>
            <a:ext cx="1883228" cy="1143000"/>
          </a:xfrm>
          <a:prstGeom prst="wedgeRoundRectCallout">
            <a:avLst>
              <a:gd name="adj1" fmla="val -66793"/>
              <a:gd name="adj2" fmla="val -28251"/>
              <a:gd name="adj3" fmla="val 16667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latin typeface="Book Antiqua" panose="02040602050305030304" pitchFamily="18" charset="0"/>
              </a:rPr>
              <a:t>Open-ended meanings are expected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6722763" y="5638800"/>
            <a:ext cx="2365637" cy="1143000"/>
          </a:xfrm>
          <a:prstGeom prst="wedgeRoundRectCallout">
            <a:avLst>
              <a:gd name="adj1" fmla="val -57421"/>
              <a:gd name="adj2" fmla="val -120949"/>
              <a:gd name="adj3" fmla="val 16667"/>
            </a:avLst>
          </a:pr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latin typeface="Book Antiqua" panose="02040602050305030304" pitchFamily="18" charset="0"/>
              </a:rPr>
              <a:t>Critical reflection – challenging of  assumptions </a:t>
            </a:r>
          </a:p>
        </p:txBody>
      </p:sp>
    </p:spTree>
    <p:extLst>
      <p:ext uri="{BB962C8B-B14F-4D97-AF65-F5344CB8AC3E}">
        <p14:creationId xmlns:p14="http://schemas.microsoft.com/office/powerpoint/2010/main" val="19977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76200" y="1600200"/>
            <a:ext cx="943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Use of music in entrepreneurship education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95301"/>
              </p:ext>
            </p:extLst>
          </p:nvPr>
        </p:nvGraphicFramePr>
        <p:xfrm>
          <a:off x="76200" y="2329988"/>
          <a:ext cx="8991600" cy="445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59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ook Antiqua" panose="02040602050305030304" pitchFamily="18" charset="0"/>
                        </a:rPr>
                        <a:t>Stimulation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ook Antiqua" panose="02040602050305030304" pitchFamily="18" charset="0"/>
                        </a:rPr>
                        <a:t>Competencies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ook Antiqua" panose="02040602050305030304" pitchFamily="18" charset="0"/>
                        </a:rPr>
                        <a:t>Critical Thinking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5904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1/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The new dork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2/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Welcome to the renaissance (Wayne Kirkpatrick)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3/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Wings (Macklemore)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1/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Fast car (Tracy Chapman)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2/</a:t>
                      </a:r>
                      <a:r>
                        <a:rPr lang="en-US" sz="2000" b="1" baseline="0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Billionaire (Bruno Mars)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3/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Money </a:t>
                      </a:r>
                      <a:r>
                        <a:rPr lang="en-US" sz="2000" dirty="0" err="1">
                          <a:latin typeface="Book Antiqua" panose="02040602050305030304" pitchFamily="18" charset="0"/>
                        </a:rPr>
                        <a:t>Money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000" dirty="0" err="1">
                          <a:latin typeface="Book Antiqua" panose="02040602050305030304" pitchFamily="18" charset="0"/>
                        </a:rPr>
                        <a:t>Money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 (Abba)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4/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I need a dollar (Aloe </a:t>
                      </a:r>
                      <a:r>
                        <a:rPr lang="en-US" sz="2000" dirty="0" err="1">
                          <a:latin typeface="Book Antiqua" panose="02040602050305030304" pitchFamily="18" charset="0"/>
                        </a:rPr>
                        <a:t>Blacc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5/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Started from the Bottom (Drake)*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6/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Stiff Competition (Cheap Trick)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7/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We Will Rock You (Queen)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8/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Money Talks (ACDC)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9/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I’ll Be There for You (Rembrandts)</a:t>
                      </a:r>
                    </a:p>
                    <a:p>
                      <a:endParaRPr lang="en-US" sz="2000" dirty="0">
                        <a:latin typeface="Book Antiqua" panose="02040602050305030304" pitchFamily="18" charset="0"/>
                      </a:endParaRPr>
                    </a:p>
                    <a:p>
                      <a:r>
                        <a:rPr lang="en-US" sz="2000" dirty="0">
                          <a:latin typeface="Book Antiqua" panose="02040602050305030304" pitchFamily="18" charset="0"/>
                        </a:rPr>
                        <a:t>* </a:t>
                      </a:r>
                      <a:r>
                        <a:rPr lang="en-US" sz="2000" i="1" dirty="0">
                          <a:latin typeface="Book Antiqua" panose="02040602050305030304" pitchFamily="18" charset="0"/>
                        </a:rPr>
                        <a:t>clean version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1/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If I were a rich man (Fiddler on the roof)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2/ 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Money (Cabaret)</a:t>
                      </a:r>
                    </a:p>
                    <a:p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Book Antiqua" panose="02040602050305030304" pitchFamily="18" charset="0"/>
                        </a:rPr>
                        <a:t>3/</a:t>
                      </a:r>
                      <a:r>
                        <a:rPr lang="en-US" sz="2000" dirty="0">
                          <a:latin typeface="Book Antiqua" panose="02040602050305030304" pitchFamily="18" charset="0"/>
                        </a:rPr>
                        <a:t> Supply &amp; demand (Brecht/Eisler)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50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69225" y="1600200"/>
            <a:ext cx="2698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Stimulation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133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The new dork</a:t>
            </a:r>
          </a:p>
          <a:p>
            <a:pPr algn="ctr"/>
            <a:r>
              <a:rPr lang="en-US" sz="2000" dirty="0">
                <a:latin typeface="Book Antiqua" panose="02040602050305030304" pitchFamily="18" charset="0"/>
              </a:rPr>
              <a:t>Based on a former song “Empire State of Mind” of wrapper Jay-Z &amp; Alicia Keys</a:t>
            </a:r>
          </a:p>
        </p:txBody>
      </p:sp>
      <p:pic>
        <p:nvPicPr>
          <p:cNvPr id="6" name="THE NEW DORK - Entrepreneur State of Mind (Jay-Z ft Alicia Keys Spoof)  grasshopper.com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5400" y="3019425"/>
            <a:ext cx="65532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3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1800" y="1563469"/>
            <a:ext cx="3159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Competencies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3649" y="2133600"/>
            <a:ext cx="3959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Fast car</a:t>
            </a:r>
            <a:r>
              <a:rPr lang="en-US" sz="2400" dirty="0">
                <a:latin typeface="Book Antiqua" panose="02040602050305030304" pitchFamily="18" charset="0"/>
              </a:rPr>
              <a:t>, </a:t>
            </a:r>
            <a:r>
              <a:rPr lang="en-US" sz="2000" dirty="0">
                <a:latin typeface="Book Antiqua" panose="02040602050305030304" pitchFamily="18" charset="0"/>
              </a:rPr>
              <a:t>Tracy Chapman (1988)</a:t>
            </a:r>
          </a:p>
        </p:txBody>
      </p:sp>
      <p:pic>
        <p:nvPicPr>
          <p:cNvPr id="2" name="Fast Car — Critical Common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0100" y="2514600"/>
            <a:ext cx="7658100" cy="429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7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19400" y="1600200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Critical reflection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1624" y="2133600"/>
            <a:ext cx="61237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Song of Commodity / Supply and demand</a:t>
            </a:r>
          </a:p>
          <a:p>
            <a:pPr algn="ctr"/>
            <a:r>
              <a:rPr lang="en-US" sz="2000" dirty="0">
                <a:latin typeface="Book Antiqua" panose="02040602050305030304" pitchFamily="18" charset="0"/>
              </a:rPr>
              <a:t>Berthold Brecht - </a:t>
            </a:r>
            <a:r>
              <a:rPr lang="en-US" sz="2000" dirty="0" err="1">
                <a:latin typeface="Book Antiqua" panose="02040602050305030304" pitchFamily="18" charset="0"/>
              </a:rPr>
              <a:t>Hanns</a:t>
            </a:r>
            <a:r>
              <a:rPr lang="en-US" sz="2000" dirty="0">
                <a:latin typeface="Book Antiqua" panose="02040602050305030304" pitchFamily="18" charset="0"/>
              </a:rPr>
              <a:t> </a:t>
            </a:r>
            <a:r>
              <a:rPr lang="en-US" sz="2000" dirty="0" err="1">
                <a:latin typeface="Book Antiqua" panose="02040602050305030304" pitchFamily="18" charset="0"/>
              </a:rPr>
              <a:t>Eisler</a:t>
            </a:r>
            <a:r>
              <a:rPr lang="en-US" sz="2000" dirty="0">
                <a:latin typeface="Book Antiqua" panose="02040602050305030304" pitchFamily="18" charset="0"/>
              </a:rPr>
              <a:t> - Robyn Archer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3048000"/>
            <a:ext cx="431079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ook Antiqua" panose="02040602050305030304" pitchFamily="18" charset="0"/>
              </a:rPr>
              <a:t>    Rice can be had down the river.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People in the remoter provinces need their rice.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If we can keep that rice off the market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Rice is bound to get dearer.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Then the men who pull the barges must go short of rice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And I shall get my rice for even less.</a:t>
            </a:r>
          </a:p>
          <a:p>
            <a:endParaRPr lang="en-US" sz="1200" dirty="0">
              <a:latin typeface="Book Antiqua" panose="02040602050305030304" pitchFamily="18" charset="0"/>
            </a:endParaRPr>
          </a:p>
          <a:p>
            <a:r>
              <a:rPr lang="en-US" sz="1200" dirty="0">
                <a:latin typeface="Book Antiqua" panose="02040602050305030304" pitchFamily="18" charset="0"/>
              </a:rPr>
              <a:t>    By the way, what is rice?</a:t>
            </a:r>
          </a:p>
          <a:p>
            <a:endParaRPr lang="en-US" sz="1200" dirty="0">
              <a:latin typeface="Book Antiqua" panose="02040602050305030304" pitchFamily="18" charset="0"/>
            </a:endParaRPr>
          </a:p>
          <a:p>
            <a:r>
              <a:rPr lang="en-US" sz="1200" dirty="0">
                <a:latin typeface="Book Antiqua" panose="02040602050305030304" pitchFamily="18" charset="0"/>
              </a:rPr>
              <a:t>    Don’t ask me what rice is.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Don’t ask me my advice.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I’ve no idea what rice is: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All I have learned is its price.</a:t>
            </a:r>
          </a:p>
          <a:p>
            <a:endParaRPr lang="en-US" sz="1200" dirty="0">
              <a:latin typeface="Book Antiqua" panose="02040602050305030304" pitchFamily="18" charset="0"/>
            </a:endParaRPr>
          </a:p>
          <a:p>
            <a:r>
              <a:rPr lang="en-US" sz="1200" dirty="0">
                <a:latin typeface="Book Antiqua" panose="02040602050305030304" pitchFamily="18" charset="0"/>
              </a:rPr>
              <a:t>    In winter time the coolies need warm clothing.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Then you must buy cotton so that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You can keep cotton off the market.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When a cold spell comes, then clothes get more expensive.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Our cotton spinning mills pay too high wages.</a:t>
            </a:r>
          </a:p>
          <a:p>
            <a:r>
              <a:rPr lang="en-US" sz="1200" dirty="0">
                <a:latin typeface="Book Antiqua" panose="02040602050305030304" pitchFamily="18" charset="0"/>
              </a:rPr>
              <a:t>    And cotton’s too plentiful in any case.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45423" y="3048000"/>
            <a:ext cx="354937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l-GR"/>
            </a:defPPr>
            <a:lvl1pPr>
              <a:defRPr sz="1200"/>
            </a:lvl1pPr>
          </a:lstStyle>
          <a:p>
            <a:r>
              <a:rPr lang="en-US" dirty="0">
                <a:latin typeface="Book Antiqua" panose="02040602050305030304" pitchFamily="18" charset="0"/>
              </a:rPr>
              <a:t>    By the way, what is cotton?</a:t>
            </a:r>
          </a:p>
          <a:p>
            <a:endParaRPr lang="en-US" dirty="0">
              <a:latin typeface="Book Antiqua" panose="02040602050305030304" pitchFamily="18" charset="0"/>
            </a:endParaRPr>
          </a:p>
          <a:p>
            <a:r>
              <a:rPr lang="en-US" dirty="0">
                <a:latin typeface="Book Antiqua" panose="02040602050305030304" pitchFamily="18" charset="0"/>
              </a:rPr>
              <a:t>    Don’t ask me what cotton is.</a:t>
            </a:r>
          </a:p>
          <a:p>
            <a:r>
              <a:rPr lang="en-US" dirty="0">
                <a:latin typeface="Book Antiqua" panose="02040602050305030304" pitchFamily="18" charset="0"/>
              </a:rPr>
              <a:t>    Don’t ask me my advice.</a:t>
            </a:r>
          </a:p>
          <a:p>
            <a:r>
              <a:rPr lang="en-US" dirty="0">
                <a:latin typeface="Book Antiqua" panose="02040602050305030304" pitchFamily="18" charset="0"/>
              </a:rPr>
              <a:t>    I’ve no idea what cotton is:</a:t>
            </a:r>
          </a:p>
          <a:p>
            <a:r>
              <a:rPr lang="en-US" dirty="0">
                <a:latin typeface="Book Antiqua" panose="02040602050305030304" pitchFamily="18" charset="0"/>
              </a:rPr>
              <a:t>    All I have learned is its price.</a:t>
            </a:r>
          </a:p>
          <a:p>
            <a:endParaRPr lang="en-US" dirty="0">
              <a:latin typeface="Book Antiqua" panose="02040602050305030304" pitchFamily="18" charset="0"/>
            </a:endParaRPr>
          </a:p>
          <a:p>
            <a:r>
              <a:rPr lang="en-US" dirty="0">
                <a:latin typeface="Book Antiqua" panose="02040602050305030304" pitchFamily="18" charset="0"/>
              </a:rPr>
              <a:t>    Working men need too much feeding</a:t>
            </a:r>
          </a:p>
          <a:p>
            <a:r>
              <a:rPr lang="en-US" dirty="0">
                <a:latin typeface="Book Antiqua" panose="02040602050305030304" pitchFamily="18" charset="0"/>
              </a:rPr>
              <a:t>    And this makes a man’s work dearer.</a:t>
            </a:r>
          </a:p>
          <a:p>
            <a:r>
              <a:rPr lang="en-US" dirty="0">
                <a:latin typeface="Book Antiqua" panose="02040602050305030304" pitchFamily="18" charset="0"/>
              </a:rPr>
              <a:t>    To provide for his feeding you need women.</a:t>
            </a:r>
          </a:p>
          <a:p>
            <a:r>
              <a:rPr lang="en-US" dirty="0">
                <a:latin typeface="Book Antiqua" panose="02040602050305030304" pitchFamily="18" charset="0"/>
              </a:rPr>
              <a:t>    Our cooks can make a meal cheaper but look at</a:t>
            </a:r>
          </a:p>
          <a:p>
            <a:r>
              <a:rPr lang="en-US" dirty="0">
                <a:latin typeface="Book Antiqua" panose="02040602050305030304" pitchFamily="18" charset="0"/>
              </a:rPr>
              <a:t>    Those eaters making it dearer.</a:t>
            </a:r>
          </a:p>
          <a:p>
            <a:r>
              <a:rPr lang="en-US" dirty="0">
                <a:latin typeface="Book Antiqua" panose="02040602050305030304" pitchFamily="18" charset="0"/>
              </a:rPr>
              <a:t>    And we could use more men here in any case.</a:t>
            </a:r>
          </a:p>
          <a:p>
            <a:endParaRPr lang="en-US" dirty="0">
              <a:latin typeface="Book Antiqua" panose="02040602050305030304" pitchFamily="18" charset="0"/>
            </a:endParaRPr>
          </a:p>
          <a:p>
            <a:r>
              <a:rPr lang="en-US" dirty="0">
                <a:latin typeface="Book Antiqua" panose="02040602050305030304" pitchFamily="18" charset="0"/>
              </a:rPr>
              <a:t>    By the way, what is a man?</a:t>
            </a:r>
          </a:p>
          <a:p>
            <a:endParaRPr lang="en-US" dirty="0">
              <a:latin typeface="Book Antiqua" panose="02040602050305030304" pitchFamily="18" charset="0"/>
            </a:endParaRPr>
          </a:p>
          <a:p>
            <a:r>
              <a:rPr lang="en-US" dirty="0">
                <a:latin typeface="Book Antiqua" panose="02040602050305030304" pitchFamily="18" charset="0"/>
              </a:rPr>
              <a:t>    Don’t ask me what a man is.</a:t>
            </a:r>
          </a:p>
          <a:p>
            <a:r>
              <a:rPr lang="en-US" dirty="0">
                <a:latin typeface="Book Antiqua" panose="02040602050305030304" pitchFamily="18" charset="0"/>
              </a:rPr>
              <a:t>    Don’t ask me my advice.</a:t>
            </a:r>
          </a:p>
          <a:p>
            <a:r>
              <a:rPr lang="en-US" dirty="0">
                <a:latin typeface="Book Antiqua" panose="02040602050305030304" pitchFamily="18" charset="0"/>
              </a:rPr>
              <a:t>    I’ve no idea what a man is:</a:t>
            </a:r>
          </a:p>
          <a:p>
            <a:r>
              <a:rPr lang="en-US" dirty="0">
                <a:latin typeface="Book Antiqua" panose="02040602050305030304" pitchFamily="18" charset="0"/>
              </a:rPr>
              <a:t>    All I have learned is his price.</a:t>
            </a:r>
          </a:p>
        </p:txBody>
      </p:sp>
    </p:spTree>
    <p:extLst>
      <p:ext uri="{BB962C8B-B14F-4D97-AF65-F5344CB8AC3E}">
        <p14:creationId xmlns:p14="http://schemas.microsoft.com/office/powerpoint/2010/main" val="348806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0" y="1600200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Critical reflection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1624" y="2133600"/>
            <a:ext cx="61237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Song of Commodity / Supply and demand</a:t>
            </a:r>
          </a:p>
          <a:p>
            <a:pPr algn="ctr"/>
            <a:r>
              <a:rPr lang="en-US" sz="2000" dirty="0">
                <a:latin typeface="Book Antiqua" panose="02040602050305030304" pitchFamily="18" charset="0"/>
              </a:rPr>
              <a:t>Berthold Brecht - </a:t>
            </a:r>
            <a:r>
              <a:rPr lang="en-US" sz="2000" dirty="0" err="1">
                <a:latin typeface="Book Antiqua" panose="02040602050305030304" pitchFamily="18" charset="0"/>
              </a:rPr>
              <a:t>Hanns</a:t>
            </a:r>
            <a:r>
              <a:rPr lang="en-US" sz="2000" dirty="0">
                <a:latin typeface="Book Antiqua" panose="02040602050305030304" pitchFamily="18" charset="0"/>
              </a:rPr>
              <a:t> </a:t>
            </a:r>
            <a:r>
              <a:rPr lang="en-US" sz="2000" dirty="0" err="1">
                <a:latin typeface="Book Antiqua" panose="02040602050305030304" pitchFamily="18" charset="0"/>
              </a:rPr>
              <a:t>Eisler</a:t>
            </a:r>
            <a:r>
              <a:rPr lang="en-US" sz="2000" dirty="0">
                <a:latin typeface="Book Antiqua" panose="02040602050305030304" pitchFamily="18" charset="0"/>
              </a:rPr>
              <a:t> - Robyn Archer</a:t>
            </a:r>
          </a:p>
        </p:txBody>
      </p:sp>
      <p:pic>
        <p:nvPicPr>
          <p:cNvPr id="2" name="Hanns Eisler - Supply and Demand - Robyn Arch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7400" y="2895600"/>
            <a:ext cx="50292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3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0923" y="1600200"/>
            <a:ext cx="8624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33CC"/>
                </a:solidFill>
                <a:latin typeface="Book Antiqua" panose="02040602050305030304" pitchFamily="18" charset="0"/>
              </a:rPr>
              <a:t>Use of movies in entrepreneurship education</a:t>
            </a:r>
          </a:p>
        </p:txBody>
      </p:sp>
      <p:pic>
        <p:nvPicPr>
          <p:cNvPr id="1026" name="Picture 2" descr="Jesse Eisenberg in The Social Network (201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70332"/>
            <a:ext cx="3112741" cy="461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46476" y="2199697"/>
            <a:ext cx="5873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The Social Network (2010) </a:t>
            </a:r>
            <a:r>
              <a:rPr lang="en-US" sz="2000" dirty="0">
                <a:latin typeface="Book Antiqua" panose="02040602050305030304" pitchFamily="18" charset="0"/>
              </a:rPr>
              <a:t>of David Fincher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52773" y="2743200"/>
            <a:ext cx="5691227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ook Antiqua" panose="02040602050305030304" pitchFamily="18" charset="0"/>
              </a:rPr>
              <a:t>Part from</a:t>
            </a:r>
            <a:r>
              <a:rPr lang="en-US" sz="2400" b="1" dirty="0">
                <a:latin typeface="Book Antiqua" panose="02040602050305030304" pitchFamily="18" charset="0"/>
              </a:rPr>
              <a:t> 15 </a:t>
            </a:r>
            <a:r>
              <a:rPr lang="en-US" sz="2400" dirty="0">
                <a:latin typeface="Book Antiqua" panose="02040602050305030304" pitchFamily="18" charset="0"/>
              </a:rPr>
              <a:t>to</a:t>
            </a:r>
            <a:r>
              <a:rPr lang="en-US" sz="2400" b="1" dirty="0">
                <a:latin typeface="Book Antiqua" panose="02040602050305030304" pitchFamily="18" charset="0"/>
              </a:rPr>
              <a:t> 35 </a:t>
            </a:r>
            <a:r>
              <a:rPr lang="en-US" sz="2400" dirty="0">
                <a:latin typeface="Book Antiqua" panose="02040602050305030304" pitchFamily="18" charset="0"/>
              </a:rPr>
              <a:t>minute</a:t>
            </a:r>
            <a:r>
              <a:rPr lang="en-US" sz="2400" b="1" dirty="0">
                <a:latin typeface="Book Antiqua" panose="02040602050305030304" pitchFamily="18" charset="0"/>
              </a:rPr>
              <a:t> </a:t>
            </a:r>
            <a:r>
              <a:rPr lang="en-US" sz="2400" dirty="0">
                <a:latin typeface="Book Antiqua" panose="02040602050305030304" pitchFamily="18" charset="0"/>
              </a:rPr>
              <a:t>(approximate)</a:t>
            </a:r>
          </a:p>
        </p:txBody>
      </p:sp>
      <p:sp>
        <p:nvSpPr>
          <p:cNvPr id="3" name="Down Arrow 2"/>
          <p:cNvSpPr/>
          <p:nvPr/>
        </p:nvSpPr>
        <p:spPr>
          <a:xfrm>
            <a:off x="5867400" y="3429000"/>
            <a:ext cx="381000" cy="766465"/>
          </a:xfrm>
          <a:prstGeom prst="downArrow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4457" y="3500735"/>
            <a:ext cx="1928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It can derive</a:t>
            </a:r>
          </a:p>
        </p:txBody>
      </p:sp>
      <p:pic>
        <p:nvPicPr>
          <p:cNvPr id="8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4267200"/>
            <a:ext cx="4176752" cy="25122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62600" y="4343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Book Antiqua" panose="02040602050305030304" pitchFamily="18" charset="0"/>
              </a:rPr>
              <a:t>Entrepreneurial motivation </a:t>
            </a:r>
            <a:r>
              <a:rPr lang="en-US" dirty="0">
                <a:latin typeface="Book Antiqua" panose="02040602050305030304" pitchFamily="18" charset="0"/>
              </a:rPr>
              <a:t>of Shane, Locke and Collins (2003) </a:t>
            </a:r>
          </a:p>
        </p:txBody>
      </p:sp>
    </p:spTree>
    <p:extLst>
      <p:ext uri="{BB962C8B-B14F-4D97-AF65-F5344CB8AC3E}">
        <p14:creationId xmlns:p14="http://schemas.microsoft.com/office/powerpoint/2010/main" val="125742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3" grpId="0" animBg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147" y="1600200"/>
            <a:ext cx="9302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Use of plays in entrepreneurship education</a:t>
            </a:r>
          </a:p>
        </p:txBody>
      </p:sp>
      <p:pic>
        <p:nvPicPr>
          <p:cNvPr id="2050" name="Picture 2" descr="The Merchant of Venice (200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07" y="2209800"/>
            <a:ext cx="3123293" cy="462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38600" y="2293203"/>
            <a:ext cx="4474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The Merchant of Venice (2004)</a:t>
            </a:r>
          </a:p>
          <a:p>
            <a:pPr algn="ctr"/>
            <a:r>
              <a:rPr lang="en-US" sz="2400" dirty="0">
                <a:latin typeface="Book Antiqua" panose="02040602050305030304" pitchFamily="18" charset="0"/>
              </a:rPr>
              <a:t>of Shakespeare</a:t>
            </a:r>
          </a:p>
        </p:txBody>
      </p:sp>
      <p:sp>
        <p:nvSpPr>
          <p:cNvPr id="9" name="Oval 8"/>
          <p:cNvSpPr/>
          <p:nvPr/>
        </p:nvSpPr>
        <p:spPr>
          <a:xfrm>
            <a:off x="4267200" y="3276600"/>
            <a:ext cx="4038600" cy="2286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Critical reflection on the role and agency of funders </a:t>
            </a:r>
          </a:p>
        </p:txBody>
      </p:sp>
      <p:sp>
        <p:nvSpPr>
          <p:cNvPr id="6" name="Oval 5"/>
          <p:cNvSpPr/>
          <p:nvPr/>
        </p:nvSpPr>
        <p:spPr>
          <a:xfrm>
            <a:off x="4267200" y="5715000"/>
            <a:ext cx="40386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Entrepreneurial failure</a:t>
            </a:r>
          </a:p>
        </p:txBody>
      </p:sp>
    </p:spTree>
    <p:extLst>
      <p:ext uri="{BB962C8B-B14F-4D97-AF65-F5344CB8AC3E}">
        <p14:creationId xmlns:p14="http://schemas.microsoft.com/office/powerpoint/2010/main" val="252270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 animBg="1"/>
      <p:bldP spid="6" grpId="0" animBg="1"/>
    </p:bld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</TotalTime>
  <Words>699</Words>
  <Application>Microsoft Office PowerPoint</Application>
  <PresentationFormat>On-screen Show (4:3)</PresentationFormat>
  <Paragraphs>112</Paragraphs>
  <Slides>10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Book Antiqua</vt:lpstr>
      <vt:lpstr>Calibri</vt:lpstr>
      <vt:lpstr>Θέμα του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user</cp:lastModifiedBy>
  <cp:revision>480</cp:revision>
  <dcterms:modified xsi:type="dcterms:W3CDTF">2022-04-29T15:59:32Z</dcterms:modified>
</cp:coreProperties>
</file>